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41"/>
  </p:notesMasterIdLst>
  <p:handoutMasterIdLst>
    <p:handoutMasterId r:id="rId42"/>
  </p:handoutMasterIdLst>
  <p:sldIdLst>
    <p:sldId id="779" r:id="rId6"/>
    <p:sldId id="592" r:id="rId7"/>
    <p:sldId id="776" r:id="rId8"/>
    <p:sldId id="766" r:id="rId9"/>
    <p:sldId id="700" r:id="rId10"/>
    <p:sldId id="767" r:id="rId11"/>
    <p:sldId id="702" r:id="rId12"/>
    <p:sldId id="703" r:id="rId13"/>
    <p:sldId id="770" r:id="rId14"/>
    <p:sldId id="701" r:id="rId15"/>
    <p:sldId id="704" r:id="rId16"/>
    <p:sldId id="768" r:id="rId17"/>
    <p:sldId id="705" r:id="rId18"/>
    <p:sldId id="706" r:id="rId19"/>
    <p:sldId id="707" r:id="rId20"/>
    <p:sldId id="708" r:id="rId21"/>
    <p:sldId id="717" r:id="rId22"/>
    <p:sldId id="755" r:id="rId23"/>
    <p:sldId id="769" r:id="rId24"/>
    <p:sldId id="746" r:id="rId25"/>
    <p:sldId id="777" r:id="rId26"/>
    <p:sldId id="774" r:id="rId27"/>
    <p:sldId id="747" r:id="rId28"/>
    <p:sldId id="718" r:id="rId29"/>
    <p:sldId id="745" r:id="rId30"/>
    <p:sldId id="775" r:id="rId31"/>
    <p:sldId id="762" r:id="rId32"/>
    <p:sldId id="756" r:id="rId33"/>
    <p:sldId id="771" r:id="rId34"/>
    <p:sldId id="773" r:id="rId35"/>
    <p:sldId id="744" r:id="rId36"/>
    <p:sldId id="763" r:id="rId37"/>
    <p:sldId id="757" r:id="rId38"/>
    <p:sldId id="710" r:id="rId39"/>
    <p:sldId id="71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79"/>
            <p14:sldId id="592"/>
            <p14:sldId id="776"/>
            <p14:sldId id="766"/>
            <p14:sldId id="700"/>
            <p14:sldId id="767"/>
            <p14:sldId id="702"/>
            <p14:sldId id="703"/>
            <p14:sldId id="770"/>
            <p14:sldId id="701"/>
            <p14:sldId id="704"/>
            <p14:sldId id="768"/>
            <p14:sldId id="705"/>
            <p14:sldId id="706"/>
            <p14:sldId id="707"/>
            <p14:sldId id="708"/>
            <p14:sldId id="717"/>
            <p14:sldId id="755"/>
            <p14:sldId id="769"/>
            <p14:sldId id="746"/>
            <p14:sldId id="777"/>
            <p14:sldId id="774"/>
            <p14:sldId id="747"/>
            <p14:sldId id="718"/>
            <p14:sldId id="745"/>
            <p14:sldId id="775"/>
            <p14:sldId id="762"/>
            <p14:sldId id="756"/>
            <p14:sldId id="771"/>
            <p14:sldId id="773"/>
            <p14:sldId id="744"/>
            <p14:sldId id="763"/>
            <p14:sldId id="757"/>
            <p14:sldId id="710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900"/>
    <a:srgbClr val="DADC00"/>
    <a:srgbClr val="3C6BCC"/>
    <a:srgbClr val="DC4B00"/>
    <a:srgbClr val="FCEAD6"/>
    <a:srgbClr val="A67FFF"/>
    <a:srgbClr val="693CD1"/>
    <a:srgbClr val="FFFF96"/>
    <a:srgbClr val="FFFF00"/>
    <a:srgbClr val="8F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8" autoAdjust="0"/>
    <p:restoredTop sz="9442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312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9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6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9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18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31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76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6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4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60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92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82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76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3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5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36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40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5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94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82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49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87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92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1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13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0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83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5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7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3/11/20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3/11/20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3/11/20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6.png"/><Relationship Id="rId10" Type="http://schemas.openxmlformats.org/officeDocument/2006/relationships/image" Target="../media/image48.png"/><Relationship Id="rId4" Type="http://schemas.openxmlformats.org/officeDocument/2006/relationships/image" Target="../media/image27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sample-code/visualization-sm-classbreaks/live/index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ri.com/arcgis-blog/products/js-api-arcgis/mapping/how-and-why-to-adjust-size-by-scale-in-web-maps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guide/esri-color-ramps/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guide/visualization-overview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65.tiff"/><Relationship Id="rId4" Type="http://schemas.openxmlformats.org/officeDocument/2006/relationships/image" Target="../media/image27.png"/><Relationship Id="rId9" Type="http://schemas.openxmlformats.org/officeDocument/2006/relationships/hyperlink" Target="https://developers.arcgis.com/javascript/latest/guide/visualization-best-practices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api-reference/esri-layers-support-FeatureReductionCluster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70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69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support/index.html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sample-code/get-started-visualization/index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1.png"/><Relationship Id="rId5" Type="http://schemas.openxmlformats.org/officeDocument/2006/relationships/image" Target="../media/image6.png"/><Relationship Id="rId10" Type="http://schemas.openxmlformats.org/officeDocument/2006/relationships/hyperlink" Target="https://developers.arcgis.com/javascript/latest/api-reference/esri-symbols-Symbol.html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developers.arcgis.com/javascript/latest/sample-code/index.html?search=visualization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hyperlink" Target="https://developers.arcgis.com/javascript/latest/guide/esri-web-style-symbols-2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Kristian Ekenes &amp; Jeremy Bartley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25682" cy="914400"/>
          </a:xfrm>
        </p:spPr>
        <p:txBody>
          <a:bodyPr/>
          <a:lstStyle/>
          <a:p>
            <a:pPr algn="l"/>
            <a:r>
              <a:rPr lang="en-US" sz="3600" b="0" dirty="0"/>
              <a:t>ArcGIS API for JavaScript: 2D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731005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16DB2AD-E5BA-0741-A9B8-C852F084C62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7" name="shading (lower right)">
              <a:extLst>
                <a:ext uri="{FF2B5EF4-FFF2-40B4-BE49-F238E27FC236}">
                  <a16:creationId xmlns:a16="http://schemas.microsoft.com/office/drawing/2014/main" id="{3B6EF57C-9D19-0C42-BC34-697128324188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07EB417-AFF5-2141-92A6-DD0026F1C50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6" name="Group 65" hidden="1">
                <a:extLst>
                  <a:ext uri="{FF2B5EF4-FFF2-40B4-BE49-F238E27FC236}">
                    <a16:creationId xmlns:a16="http://schemas.microsoft.com/office/drawing/2014/main" id="{DB048702-A922-6A4E-A87C-BC85FBF4419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1887EC-DA14-B24A-934F-B5D4D0D570B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165C22E8-407B-7E4C-A697-9F58135DC7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2E5D49E-D140-CE48-B031-A1762809B73D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58B5A723-EB09-F84F-9CE2-EEF1B5FC7FA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76283B79-D2F1-524F-BA0F-842A5237117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1" name="Freeform 80">
                      <a:extLst>
                        <a:ext uri="{FF2B5EF4-FFF2-40B4-BE49-F238E27FC236}">
                          <a16:creationId xmlns:a16="http://schemas.microsoft.com/office/drawing/2014/main" id="{BD295FC0-D6BE-8547-8446-015F09F7707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A3918AEE-64D5-614B-A4BC-3EEE28A9A2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E30151ED-FA2F-B946-8459-697C7BF293FE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361794E4-B59B-4B4B-9EE0-213FD174206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8" name="Freeform 77">
                      <a:extLst>
                        <a:ext uri="{FF2B5EF4-FFF2-40B4-BE49-F238E27FC236}">
                          <a16:creationId xmlns:a16="http://schemas.microsoft.com/office/drawing/2014/main" id="{10DCD17C-D41E-5242-82D2-FC4D95FF697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4B257FD9-35B7-154B-80CF-594214DDD6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4CCD64AD-366D-9740-B30E-09CE0E623F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1785E64-9046-E14E-AB42-4D6C5C902F5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C183266-C35F-B740-96C7-8EBFF35B7B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67B48F29-7A1F-5842-9D69-DD91460E53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2846C357-5AC5-264C-B074-AD950A172861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91BD596B-7EE8-594A-B173-0838CB453F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C866661B-9599-D243-8CE5-7F136DE166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8B0C0F53-7207-104A-94AB-A4ADDE4B3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6359B36-52D8-6342-991D-0E2F16820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7" y="1760992"/>
            <a:ext cx="7282200" cy="3062377"/>
          </a:xfrm>
        </p:spPr>
        <p:txBody>
          <a:bodyPr/>
          <a:lstStyle/>
          <a:p>
            <a:r>
              <a:rPr lang="en-US" sz="19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748281" y="2144068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4792051" y="1080077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1008971" y="158935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8938642" y="4698114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666A5-D369-EC40-A28D-8D1C9E7A2019}"/>
              </a:ext>
            </a:extLst>
          </p:cNvPr>
          <p:cNvSpPr txBox="1"/>
          <p:nvPr/>
        </p:nvSpPr>
        <p:spPr>
          <a:xfrm>
            <a:off x="498689" y="4951292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GeoJSONLayer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5D2C9-1C7D-A74A-8AC8-B637834232D7}"/>
              </a:ext>
            </a:extLst>
          </p:cNvPr>
          <p:cNvSpPr txBox="1"/>
          <p:nvPr/>
        </p:nvSpPr>
        <p:spPr>
          <a:xfrm>
            <a:off x="4518783" y="554413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FeatureCollection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1840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CAC8AFC-3425-4544-B8FD-E97E95B3CDA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30CB94D0-E6B3-7548-85BA-A2138FF22E76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964C0F-81CC-E64F-B075-289CEFCC3BC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72B9D6FB-639B-B047-8D26-CF17949AC0E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A99A7BA-6D60-C442-93F1-80A64BFA8A4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8431EBFE-2B90-B947-97C3-00F6E4B26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B224774-0D0A-3041-B0A3-FFF81631C5B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E36F79F-2D97-A74C-8DC0-F1440A30CAD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959FB4D-0773-8B47-B22C-A18C027FBA4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C197C193-112C-FE46-A600-471677F19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B0B55854-EB75-7447-BA6A-5F013675346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1D24A49D-10BD-A545-BC93-0400A9AAACA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0129B42-C2D7-234E-9585-2EB97F6E1AE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9F523ECA-59D1-2947-A8E2-75EFFB2958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6F6103C2-0777-DA43-99CD-8E5301021B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828CD63C-B8DC-C440-808F-3A52571024C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1D8104A-47DB-F445-85ED-F680D3CC82A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BC22CF07-CF79-0A44-9211-AA0B791C4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4797105-5E44-B340-A169-EA6AC0CFDF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472023E7-7E0E-434C-A83E-9C42F21FDBB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FB2BA63-6E22-6346-9DBB-5C57184C16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93457ABB-5C21-EB4E-8F1D-EF18EE8277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B37E260D-6F49-6F48-BEFB-CF64F14B3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BC7DDC-8DB0-DA41-B02A-39A201D0E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785DC6B-B9BC-3D46-B56B-2F33E764CA49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* 100 );</a:t>
            </a:r>
          </a:p>
        </p:txBody>
      </p:sp>
    </p:spTree>
    <p:extLst>
      <p:ext uri="{BB962C8B-B14F-4D97-AF65-F5344CB8AC3E}">
        <p14:creationId xmlns:p14="http://schemas.microsoft.com/office/powerpoint/2010/main" val="284210328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698BE8E-4048-7A41-92BB-765AF6B5CFAA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324EB2FE-B688-A84E-8C1F-F594CE0B0269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DB7E3C8-8F07-9C4B-9983-77372B96DA23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ABF2F0B-BA3B-CE41-A58C-4029597E13E0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5748A86E-2054-4841-8AFF-757F05FC9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F553FF6-EF47-3942-BB8C-2D4251AF9E94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75E4A900-A47A-F942-8FD0-3458AE1585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D2DEEF50-DC44-AA4B-896C-5F3FCBE3CB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94C04395-50D6-0045-85C1-FDFF5D213A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D64BDE9C-6650-284E-81FE-237601DEB1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902F8F7-EF3C-E743-A334-57701CC1D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CCFB6E-2E3B-0345-A012-7EF4A2E41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043211A-F5EC-8642-B7BA-283E562AB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Renderers</a:t>
            </a:r>
          </a:p>
        </p:txBody>
      </p:sp>
    </p:spTree>
    <p:extLst>
      <p:ext uri="{BB962C8B-B14F-4D97-AF65-F5344CB8AC3E}">
        <p14:creationId xmlns:p14="http://schemas.microsoft.com/office/powerpoint/2010/main" val="59462372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77E480-622C-F344-A49F-3FA6D3597716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8" name="shading (lower right)">
              <a:extLst>
                <a:ext uri="{FF2B5EF4-FFF2-40B4-BE49-F238E27FC236}">
                  <a16:creationId xmlns:a16="http://schemas.microsoft.com/office/drawing/2014/main" id="{8C34EF26-BB36-4E4D-A295-1AA2737872D0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749C9C-D69F-9C43-8888-14E068D3817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8" name="Group 67" hidden="1">
                <a:extLst>
                  <a:ext uri="{FF2B5EF4-FFF2-40B4-BE49-F238E27FC236}">
                    <a16:creationId xmlns:a16="http://schemas.microsoft.com/office/drawing/2014/main" id="{3B6BC841-8D8A-7241-93A0-37CEFD9D361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701711C9-650C-A244-8DFA-22B09FB1BE4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F8A7AE8-C47B-2A44-8341-663360B33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08594F5-4BA6-F847-BBDB-94B5146E6D9E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20E28E35-646A-0C4A-803B-88782834B8D1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5DB30471-CC64-DE41-8595-8113925097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3" name="Freeform 82">
                      <a:extLst>
                        <a:ext uri="{FF2B5EF4-FFF2-40B4-BE49-F238E27FC236}">
                          <a16:creationId xmlns:a16="http://schemas.microsoft.com/office/drawing/2014/main" id="{796AE198-AAC9-2143-903C-B0132216F6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2E32A015-C7C8-BD4A-B6DD-2E3EB2B8FC4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75D64CE0-7A65-9C45-880D-0BFB3C3BA3B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24877565-6899-F847-9813-E4976523E32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80" name="Freeform 79">
                      <a:extLst>
                        <a:ext uri="{FF2B5EF4-FFF2-40B4-BE49-F238E27FC236}">
                          <a16:creationId xmlns:a16="http://schemas.microsoft.com/office/drawing/2014/main" id="{01A81668-211D-AB47-9898-832A1141AC5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69C95B10-DD5E-C341-A79A-93318602EA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C41A86FF-FC5B-0049-B8E6-B1AFD2A5E5D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B24FED89-8911-424F-B2E1-4F3C56780AAB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8BE9BDBE-297B-7441-B4F5-8D3769AAF6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5DA875FA-97C1-7046-8AF5-C86775C173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71551AA-6DB7-5447-8A7F-A649CE88C569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97206D3-4C1F-4A48-ABF5-B4FD23BC0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69C392D7-E54B-984E-A571-487B109D37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37444CCB-4346-9D4C-B653-373F46E85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2381086-B538-D64F-AF2C-FEE241105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45847" y="181496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157204" y="1599151"/>
            <a:ext cx="2492272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7874506" y="445549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4117850" y="6028197"/>
            <a:ext cx="3591019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8809C-5319-594E-8197-C1D7C147B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247" y="3695645"/>
            <a:ext cx="4837503" cy="3082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54576-DF0F-E14B-8878-C09DF7B812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921" y="858422"/>
            <a:ext cx="4360875" cy="33846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5FB09-486E-1F44-99AA-A2DCFB7AE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85" y="3653856"/>
            <a:ext cx="3828983" cy="29390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431" y="1331333"/>
            <a:ext cx="5038464" cy="3168396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1AE22FB-6BDD-124D-9312-DCBCAFDA2195}"/>
              </a:ext>
            </a:extLst>
          </p:cNvPr>
          <p:cNvSpPr txBox="1">
            <a:spLocks/>
          </p:cNvSpPr>
          <p:nvPr/>
        </p:nvSpPr>
        <p:spPr>
          <a:xfrm>
            <a:off x="4117850" y="4838136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HeatmapRenderer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17808762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9F6BDC8-633C-E641-BAD6-78214C6058F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14B6ABE2-5BC1-E84F-964A-C86AE159E78A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5056C1-FBD9-9D47-9FD3-A4241E42096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9" name="Group 38" hidden="1">
                <a:extLst>
                  <a:ext uri="{FF2B5EF4-FFF2-40B4-BE49-F238E27FC236}">
                    <a16:creationId xmlns:a16="http://schemas.microsoft.com/office/drawing/2014/main" id="{DEC5B81C-34DC-ED4E-A225-618F2A2389D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2FA9471-1DD0-BE4C-959D-3931972EBA1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BF8933DC-246A-D347-B432-111CDE47C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F5B3590-12D3-234E-9C7A-8123E04CDFC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D918427-64B5-BB4E-BFB3-D0DE4B7F2FBC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8FE6262-C3AB-E745-9590-A6EB9EC7259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54" name="Freeform 53">
                      <a:extLst>
                        <a:ext uri="{FF2B5EF4-FFF2-40B4-BE49-F238E27FC236}">
                          <a16:creationId xmlns:a16="http://schemas.microsoft.com/office/drawing/2014/main" id="{6BFDEA3D-6AB7-BC4A-B41E-B5D61409751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A012E151-4593-6C47-99BD-86D39F5D4B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D85A3CAB-E23C-A04C-9A60-05D444F76C5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5F7A869E-90AF-204C-A4CE-74FA4749158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51" name="Freeform 50">
                      <a:extLst>
                        <a:ext uri="{FF2B5EF4-FFF2-40B4-BE49-F238E27FC236}">
                          <a16:creationId xmlns:a16="http://schemas.microsoft.com/office/drawing/2014/main" id="{B47472D3-F96B-A04F-8375-DF871E84EB2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977634A4-DBC9-6B4A-A74D-CF7950663DF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646F3F74-CA28-544D-B065-A3A4817A3C8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C25B263-4107-EF4E-9A13-9DB6A93EBB98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4C254F25-5E6C-BB4E-ADCB-C155A768AB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64146300-62C2-BD47-90F7-49CF4AE6A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CE6E8BF-4977-934F-BC91-6750AA433AEA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7C031B94-DAC9-F84B-8878-CA57BEE591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C55FE4C8-23D8-1842-B08A-9DE3FD44F3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AA255E2-5420-A74F-9FC4-77A7E153A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40C7A6F-D193-784B-A2EA-CFB506FB8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835809" y="141858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261556" y="219207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6138443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3" name="Picture 2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8007775A-2809-F347-B537-7FC79F1C6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797" y="805256"/>
            <a:ext cx="3892604" cy="52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2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DE84090-9601-E74B-A939-7B05EAE6D19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E23C228A-9A9B-5646-95D3-FB84D0DCD7A4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3C28626-8A3D-C849-BB27-9117BE1ACA50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42" name="Group 41" hidden="1">
                <a:extLst>
                  <a:ext uri="{FF2B5EF4-FFF2-40B4-BE49-F238E27FC236}">
                    <a16:creationId xmlns:a16="http://schemas.microsoft.com/office/drawing/2014/main" id="{66E4349B-B260-4243-97F3-8B0EEA9C73E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D0710CB6-461E-6442-A9CE-3DD068F72A9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0A0D7036-3969-A944-BFF5-CA36678FF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3BB029D-8B2B-EE47-BCF4-6D461EE3F7FC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8D864DC-B2C2-3343-BBE0-90E972757D23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6B9257AF-3CA6-3B4E-B4AE-15C524EF5DF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2" name="Freeform 81">
                      <a:extLst>
                        <a:ext uri="{FF2B5EF4-FFF2-40B4-BE49-F238E27FC236}">
                          <a16:creationId xmlns:a16="http://schemas.microsoft.com/office/drawing/2014/main" id="{69B93244-EA2B-2F4C-9F6C-844EF6FC224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B6214801-1030-5942-A264-098480FFFA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86641751-7C74-DA4C-B910-D8BC210DF69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2C955D0A-C0B3-2546-AB0A-420D3712AD1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9" name="Freeform 78">
                      <a:extLst>
                        <a:ext uri="{FF2B5EF4-FFF2-40B4-BE49-F238E27FC236}">
                          <a16:creationId xmlns:a16="http://schemas.microsoft.com/office/drawing/2014/main" id="{E9EC29F2-D3A0-EF44-A227-6F52B4CEE68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59A11C69-66B6-EB46-A363-C35B15D28E2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D603CD10-23AC-AA4C-AC35-EDDD18B21FD1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1F16198-7DA0-8243-B0BC-14C80977205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70CC0CF5-5CF2-EC46-B60C-52DF0EA22E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B31C76FC-14ED-9B49-93D8-AF72E4ED9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B696254-C1DC-9449-8A3C-2F192C6EBA3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5F221C10-D3E6-FB49-BB17-81ADCC8A30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F3927C67-2A9A-C74F-9CA0-20D3CFEE47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6A9FE5F2-22E7-1045-B5A5-54BD522F7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CA2DF1-AACC-744D-9E57-E9DBAD87F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CEAD6"/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CEAD6"/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43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AF065C9-F617-B649-BB34-9C0D5F425B1E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C195D18D-4104-C14E-902B-2E629A6A3676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3CA475-C1FC-4344-A756-9C2071E416C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98D976C6-5EC7-E447-94CB-8A2EB85988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FAAA23B-44C4-3547-A798-521D38D6CF8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BA4834CA-051C-9742-93A6-0A0C72CA1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3B19B1-29DD-8D45-85E2-2AC89BD21B5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FBA815B-BAC6-484C-9544-62BE4003E4E5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35ECEF5B-6442-EC48-80E5-84B91B0805D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B8488FEC-AC23-AB4B-A303-9630A945A4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6C5610E-B6DF-0C4A-B8F3-DEAD03A5F9E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3D2D71C4-3F03-CF46-9937-D19AB86C564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73983B3A-C242-BE4D-A6E9-0CB960007BD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1F1F77A-CAA7-4F44-8E58-F8538EF3E1D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F50AEA6B-EDDA-294A-924E-67839C6A7E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93DEA38A-FC6B-8546-821B-297A9C97AD7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B8EDA7D-0AA4-9948-A9EF-FA96745648D5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A1684E40-7792-CE43-BFD5-CABD9A7472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2E858FB2-73B6-044D-935D-D5AB0568F9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C6591D8-0E1E-934C-B81D-EACB869EEA3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ADC73ADB-8B29-B645-818B-C6A8FB75F0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B3EC2B46-4318-9445-B9B2-6E706D4AA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5E72F743-E020-534D-B16C-4B5C5924B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95EB682-60C0-3B44-A6E2-28391F362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0779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4BEBB67-AFB1-2848-A3C5-878F51D9CEE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2251FD03-A097-9342-8BCD-4BDE0A0034DC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F8FE3E-F260-D14E-BC08-86901D91462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125FC11A-247A-2840-81D5-E2C3DB47505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EB29821-02D6-8744-B0EE-04A2B983F12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3CD0A30-3716-2143-AFDD-D7261B71C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BE3F060-63DA-064E-8341-63C7C4797C26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E8B0D7F-4D0E-BA47-BEFF-797AF331B97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A565F0D9-394B-C64E-A230-FD41F775D56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0721D16A-4937-0248-A7A4-3D15DC19707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AB60CD3D-0582-C946-B8FD-7D13BF9D4B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07E8F756-6D1B-864B-9161-DB0FD61CAD7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38E3FE3-4DE9-E544-9301-4C4975D3466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4C69EFEC-012E-744B-BEFB-B9C60C103C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75F88636-6CAA-9046-94BC-42A0692862A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D0B26CE5-A692-5847-9CEB-64BB6DFEF3A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64987E7-5A72-F647-8DEF-BA59D9548660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95ADB40-D523-3A49-8E4A-A000B6E1A8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C833A514-8E45-AD40-930C-606A2826D9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EAD6E8A1-7330-CF40-957E-78E8C7CA675D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2CBF4A5E-CF40-FF47-924C-321326FE0F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14E94FA-AD29-E94D-9787-0D67F07F42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1001D835-0FE7-2A45-8E93-7621F7837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E01AF27-4EAB-184E-ADCB-2FB786893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84213" y="349178"/>
            <a:ext cx="10593388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Dot Density</a:t>
            </a:r>
          </a:p>
        </p:txBody>
      </p:sp>
      <p:pic>
        <p:nvPicPr>
          <p:cNvPr id="19" name="Picture 18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9CB6F-FFD6-CC46-834C-7BC14DA40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1169564"/>
            <a:ext cx="9220200" cy="5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7838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935E3B28-0FAF-3149-B8C5-78FFF34B8526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836281C1-E8E0-3C48-A17E-B5DE885EEA1E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B0A0A69-285C-434F-B27E-E4AFEBC19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D2D5030-3991-9F4B-9B01-2CFA2FEEDFD2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B9C8AFC-16AB-0547-B7FF-EF96F8DFF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BF55647-D5CF-104E-B1F4-873A4280FD9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C7F440CF-0CE1-534C-A893-CEEE2FAEC453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9411CD84-AE15-7C45-B0B9-3D3B2E9534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6A28FA60-B6F4-BF49-9EF1-08CE4160E3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2EB62413-8878-404E-B956-E15C31140D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E947CDB7-B497-5549-9DCD-C665880928CE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29979B8-77BF-3444-AB9E-CF568F3419A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3481FDE4-3CF6-3A40-8253-DAADE33232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8A93888E-712A-6D4B-A8D3-52D6BFFD58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C9258344-8415-CF4B-9196-3E05E6827A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9F267F54-96C1-0842-86EA-07475B162D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A96ED1F6-E072-404C-B4E7-5F601DB2E64A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8C07F384-6895-4B43-9BD0-B24551C141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84158FBE-DB05-5846-9695-422B4D9502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4CF4A23A-DF12-9745-BF82-E782A6F1F8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453E761B-4E03-4543-9778-D3B0AC63A7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820C449-C0C8-1A43-9FD2-08B3B2CACCD6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66C616CC-11A6-A049-AB85-51C7D1493E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4B8A1B2B-3F7E-F541-B419-98862B5B9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AF8D1623-4DD8-974F-8A96-749C6A08020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DB907092-3F04-1D4F-AF4C-92923E32BB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C1A7B4A6-B637-5E4A-B835-5ECB6E5EB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BE143B2-312E-C541-B23E-CE3DB1E6E4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EE3FBB9B-070B-B74A-A830-CCEFF8A9B6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933E4414-F4AE-D840-8BFA-D19F403D96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B9862CAA-5485-6B48-98C4-ACB70DFF1B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A47ECC42-8C4A-DF48-872D-9D807B3A4C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EC1DFFA7-9E97-274A-A769-E82F77D52E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/>
              <a:t>Political Party Affiliation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919C-8254-4E45-86D8-AE81E7B9B9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763" y="1657047"/>
            <a:ext cx="5975041" cy="35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997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105446-C8D6-3F49-BBE5-8187A0B183B3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D3D9FEAD-06DA-0044-92D0-633428D8F74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78BBFB-83AC-F14F-9C41-2792CBC7E51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DCDE7EC-F907-1944-A695-D6B0ABD0F959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CF2FA5D-F689-CA4D-B62C-0FD54ECA4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AF781A-591A-A14C-874D-FB28AFE2CA65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99BEE3F-B444-BD41-940C-9E2C0F70D4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C0F21FB5-E7AA-8348-8A1B-14D01B9A2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1C97FF24-9F70-344F-9077-B357165477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8ACB10B5-8DD8-9A43-BD8D-17D97A568C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B996D79-68C1-7342-8985-4DAB7A872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9F55227-9ECA-794F-ABA9-F58FF6969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28C9ECA-739C-6748-B16C-54C085512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</p:spTree>
    <p:extLst>
      <p:ext uri="{BB962C8B-B14F-4D97-AF65-F5344CB8AC3E}">
        <p14:creationId xmlns:p14="http://schemas.microsoft.com/office/powerpoint/2010/main" val="303158006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A2A2C64-F9F1-4842-993A-C03B38F95AB5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2" name="gradient background1">
              <a:extLst>
                <a:ext uri="{FF2B5EF4-FFF2-40B4-BE49-F238E27FC236}">
                  <a16:creationId xmlns:a16="http://schemas.microsoft.com/office/drawing/2014/main" id="{2B85BFA0-0C83-7648-9276-B0EC4343672D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D2B2874-2B70-1C40-9437-5D5649D050C8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79F30F-960F-9447-8E45-2FE6E17D959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5E7F34C5-0182-9940-9DF4-4A4075279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2E700BF-FF2A-2343-A8CB-81AC3B6F0FF9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10885D2F-F087-E44E-9E55-3ABCFFE87F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AF59B327-33D4-7346-921F-E1C4C23D16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EEFAB032-F7E0-4A40-8769-D18DB735D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AA0DB334-9F17-1244-8A62-338CBF8E01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873BF9C-1638-914D-8051-C56E23BAB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50ADEC5-C281-9F4C-95C7-1F1F7BA68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D0F6904-B0A2-F247-9317-48F167CDA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1846659"/>
          </a:xfrm>
        </p:spPr>
        <p:txBody>
          <a:bodyPr/>
          <a:lstStyle/>
          <a:p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/>
              <a:t>in meaningful ways using the </a:t>
            </a:r>
            <a:br>
              <a:rPr lang="en-US" sz="4000" b="0" dirty="0"/>
            </a:br>
            <a:r>
              <a:rPr lang="en-US" sz="4000" b="0" dirty="0"/>
              <a:t>ArcGIS API for 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37894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B906B57-8DAC-8E4C-B8D4-58F0D877816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59" name="shading (lower right)">
              <a:extLst>
                <a:ext uri="{FF2B5EF4-FFF2-40B4-BE49-F238E27FC236}">
                  <a16:creationId xmlns:a16="http://schemas.microsoft.com/office/drawing/2014/main" id="{731A91C2-4D30-E842-ABF8-EFA84340AB3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834B37D-5412-314D-B1B7-C1C15886608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2" name="Group 61" hidden="1">
                <a:extLst>
                  <a:ext uri="{FF2B5EF4-FFF2-40B4-BE49-F238E27FC236}">
                    <a16:creationId xmlns:a16="http://schemas.microsoft.com/office/drawing/2014/main" id="{DEA45F6A-F720-5C4F-B39A-298C9A9EACD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0243570-DD76-8649-B6CE-954328F1CA9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28CE31-CAF7-BF4A-A3FD-DB20E2380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4F4D1DF-0EE1-0A4F-840B-98AF2F0C868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BDE12F8B-B470-0340-9CE8-4A3D8F9EE8B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D2269976-4C68-BB44-A107-F496EABEAB3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1C62CC77-2C72-A247-82E7-BC4B789DEC0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03BCFF36-79F1-5045-A451-A9430E6142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A05A1F20-FB7D-4149-9349-C2410957CE6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C9BD3394-0EFE-3144-89E8-899CFA5124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FC095BE8-5B63-634F-A786-00F8DA6E3AB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EAEADD14-B667-5647-BB95-D8979AFAEF6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79BD865A-140B-6F48-9309-45BDC4BCC1C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0908FA17-9625-D443-849A-BD2B2F56D07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CDBB103-0E38-0040-BC5D-13479E276A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4969431B-A32A-9C4E-83A4-66A12AC2E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D72EB257-9FDE-564E-9FC6-E0A38969EA23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DD99DD84-1FD9-AE45-911F-4C18690733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7D28F28E-0DB7-0444-92B1-1CD721AFA6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071797DD-7A4B-9F48-AA92-1FBF4C59C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E1B6AE6-8DC5-FC48-9790-A7F182262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86C27-C58F-F940-8873-322607C1B135}"/>
              </a:ext>
            </a:extLst>
          </p:cNvPr>
          <p:cNvSpPr txBox="1"/>
          <p:nvPr/>
        </p:nvSpPr>
        <p:spPr>
          <a:xfrm>
            <a:off x="335921" y="1355890"/>
            <a:ext cx="3888837" cy="277418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/>
              <a:t>It’s a</a:t>
            </a:r>
            <a:r>
              <a:rPr lang="en-US" sz="2000" dirty="0">
                <a:ea typeface="+mn-ea"/>
                <a:cs typeface="+mn-cs"/>
              </a:rPr>
              <a:t>ll about…</a:t>
            </a:r>
          </a:p>
          <a:p>
            <a:pPr algn="l" eaLnBrk="0" hangingPunct="0"/>
            <a:endParaRPr lang="en-US" sz="14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CEAD6"/>
                </a:solidFill>
                <a:ea typeface="+mn-ea"/>
                <a:cs typeface="+mn-cs"/>
              </a:rPr>
              <a:t>Statistics</a:t>
            </a:r>
            <a:r>
              <a:rPr lang="en-US" sz="2000" dirty="0">
                <a:ea typeface="+mn-ea"/>
                <a:cs typeface="+mn-cs"/>
              </a:rPr>
              <a:t> - </a:t>
            </a:r>
            <a:r>
              <a:rPr lang="en-US" sz="2000" dirty="0"/>
              <a:t>Which breaks/stop points make sense?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CEAD6"/>
                </a:solidFill>
                <a:ea typeface="+mn-ea"/>
                <a:cs typeface="+mn-cs"/>
              </a:rPr>
              <a:t>Color</a:t>
            </a:r>
            <a:r>
              <a:rPr lang="en-US" sz="2000" dirty="0">
                <a:ea typeface="+mn-ea"/>
                <a:cs typeface="+mn-cs"/>
              </a:rPr>
              <a:t> – What colors work best with my </a:t>
            </a:r>
            <a:r>
              <a:rPr lang="en-US" sz="2000" dirty="0" err="1">
                <a:ea typeface="+mn-ea"/>
                <a:cs typeface="+mn-cs"/>
              </a:rPr>
              <a:t>basemap</a:t>
            </a:r>
            <a:r>
              <a:rPr lang="en-US" sz="2000" dirty="0">
                <a:ea typeface="+mn-ea"/>
                <a:cs typeface="+mn-cs"/>
              </a:rPr>
              <a:t>? Should it be above and below or high to low?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FFDD5-C23F-AA49-AB0D-94280C028DC7}"/>
              </a:ext>
            </a:extLst>
          </p:cNvPr>
          <p:cNvSpPr txBox="1"/>
          <p:nvPr/>
        </p:nvSpPr>
        <p:spPr>
          <a:xfrm>
            <a:off x="484618" y="4426328"/>
            <a:ext cx="3562818" cy="4474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7"/>
              </a:rPr>
              <a:t>Class breaks are hard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606" y="1355890"/>
            <a:ext cx="7297373" cy="45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8627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A742B81-2C2E-4D42-8CE8-F99DDE254E57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F294A11A-3FE1-A44B-93B6-B63BD8980A3C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B6622A-7432-AE42-932B-E5F94EE9E89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0" name="Group 59" hidden="1">
                <a:extLst>
                  <a:ext uri="{FF2B5EF4-FFF2-40B4-BE49-F238E27FC236}">
                    <a16:creationId xmlns:a16="http://schemas.microsoft.com/office/drawing/2014/main" id="{2441BFB1-5384-3944-9C9B-0DDEA0B86FA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654708-1ED6-134B-AD62-98925553801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4B1BD95-8229-964E-A258-9D317ECEA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08DB3A0-4D41-1F48-8EE6-4DC1CB99A18D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64ABFD5-8B4F-9C4F-AC47-894FC37951BA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59CAF2C9-0687-6342-8F54-D56357397B6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18ED8B3E-96DD-8C48-88C4-8C54976652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94C8E5F2-1479-D64C-BBE5-D6841AD18F6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F4ABD5A9-11EB-BB4A-AFE4-855BD2FBDC0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E630F705-29A9-E54C-A5BF-3D5CE653B96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0278679B-A92B-EF45-8A4D-B5CBF7EF96C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3727D8BB-2ADD-9A42-8AB6-7904F3D6693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EF29B46C-2B48-294F-8E7F-BA5CEC1460B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07C36F0-1259-2C42-982C-E80B6028FEB8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F0A635B0-A3BF-0F48-91A2-8F0961497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9D54824-FDCC-2E41-A2F5-12002D580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ABC1878-AAB1-A843-8DCE-3286E0F7391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FA09D04-5C01-B240-A71A-4CA5185CD9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698E949-C549-354B-9E3C-BE2597081A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F3856BF-922C-2B43-A3F3-A229BD6BD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D81CF84-698D-A341-A355-E56307DE8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280" y="1363079"/>
            <a:ext cx="7008699" cy="43898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D45D33-83A7-E040-BBE6-8E3E51271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303" y="2148065"/>
            <a:ext cx="4341952" cy="28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692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9AA4F0-9E7C-2443-A41F-BC34254A1E6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0" name="shading (lower right)">
              <a:extLst>
                <a:ext uri="{FF2B5EF4-FFF2-40B4-BE49-F238E27FC236}">
                  <a16:creationId xmlns:a16="http://schemas.microsoft.com/office/drawing/2014/main" id="{82AB7772-30BA-B941-AED9-33A4915EE1A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834DD73-D579-C941-96F0-8B119C693C3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1BA9AA0A-DE0D-8F45-B940-E7D3044FCD0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820238D-4676-7047-93F8-06ED25A8562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4708E450-30A5-B84C-B80F-D3424A770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5C43BF5-2F6C-8A43-8087-DEA1B02CF750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DB2FD93-72E0-614C-BB9D-0130AB73F37E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B57E7CDB-5CB0-0E4E-A523-26554ED0F22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BF4D24CA-944B-2E42-B882-7EEB5A00BFD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4CA0AF2F-BB82-DC45-841E-FBF591FF96D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F4A54D9-45E0-9B4F-92AB-9F653480000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A3235397-75CA-6840-8438-59EC54D018C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A025FE69-85C3-9B4F-B107-BEB0A9F93A0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4ACBC3DF-6474-4B49-9183-E2A0E9BA65C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BC8F50B-3375-DB49-89AA-2D5C4CA5F270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89A6DEE-B80B-6941-9008-2575A38B48F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1B9D877A-AE52-6D4D-8E25-6D7D374F91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93B9B523-523C-F346-8FE3-950528640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B58E0832-DFB1-0546-9700-E5D1433D6F3C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554F1F1E-3996-4843-870F-61ED0979D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9C67C84-BA96-DE4C-A30C-63ED5E219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74C51FA6-99D5-2944-B868-741F856FA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CCF8ECE-AD1E-F14C-9918-B969B0A1B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64521-DEB9-D246-9DEB-8BAE1EF62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72" y="1"/>
            <a:ext cx="11395880" cy="68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111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ED306CA-A722-3645-A6DC-3660F22C95C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B1512ED8-78C7-E446-98C3-4400E9876E78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23FC307-5C92-0646-8A5D-C5DD37959A9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A47FBFA5-8052-6C4F-AE54-E2D78484F97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38025B4-0DCD-914F-AF58-EEC80352DFF3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3CE6F2D1-8C90-DE44-81DA-1AA3A169B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E35E2CE-8C9D-DB4A-90FD-F25F174C742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8934403-F2EA-9A4C-A399-582D8D53FF6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EF51E31A-2ADF-4246-AA5C-9B7CFCF2DF1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A729CA98-5092-9346-AD2C-84BBD2049B5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6FB59494-EC7E-DD48-BE50-5AC3ECB7498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354C6DDF-2788-B94F-AFC7-B91869DB3A5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498BCFDD-5149-5E44-A00C-7E7BFB1E83E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7ED32CF6-E2F2-6546-909C-B4974417829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FE620938-3861-2945-BCAA-BF7631828FA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943D6564-F4E3-874F-BADB-333A934E1DD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883AFE5B-4A66-4246-BF16-B073C4C409E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3544FDD8-6B80-C146-BFF1-AA632ACA7A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FC9526A-C79C-104F-86DB-376A9A91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DB5B5CA-9ECD-914D-A8C7-D648D277F92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E6070D06-85C7-A248-BE46-8B3578236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84CD0742-2346-5646-BA33-3D69690D10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ABB3898-B681-F948-A306-9E3C79DD3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980D6E-8680-944E-B1DD-DF3C94825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2536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Age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89803-0FB4-1942-8C45-7503C71E5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434" y="1176975"/>
            <a:ext cx="8852660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4682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7BE8A43-18F3-0B45-BCE7-4FEE670BC01B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7873A8C3-DF8A-5A45-B325-0A723486F20B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BF1AC46-7150-634D-B703-DD7B5DABD7D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9" name="Group 58" hidden="1">
                <a:extLst>
                  <a:ext uri="{FF2B5EF4-FFF2-40B4-BE49-F238E27FC236}">
                    <a16:creationId xmlns:a16="http://schemas.microsoft.com/office/drawing/2014/main" id="{3FBED666-337E-DA49-9F1A-2C27167C492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D6AD6B2-417D-5D4D-A42E-9A4314D5596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953ED819-E968-C44A-AF64-693C4EC18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62BD950-8670-A443-A120-B0CB1EB666A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4562B6D-F64C-9A42-8A85-616DAF42ABDA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3F07F20-C7BE-B646-AF2C-15505B83963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AF7E7FF2-9EEA-E74B-BEED-14BD074EF1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322FFEA0-0C95-1C4B-845A-1FA3ACCB025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AD7A23EF-240F-0045-8D07-69EC86E9CD3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D9F9DF6-A7AC-0B40-98AE-ECEA89EAA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20902EC6-1174-564A-836A-FCD2B74DA5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E504F90-D283-0D47-8765-FC59D4D067A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7187C37B-B178-3047-A3A9-697576A3F82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991ED63-71A2-704B-995E-B6ED0D85AA8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53C396F-8D3A-8E45-95C5-8D30AF7EF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9AB16F51-E011-B347-9B26-5B9B20D63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E105DCAC-6E14-1447-B8E3-0B88F6469855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8D633032-3071-0247-8FA9-1CBCF1A837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E84E6BC2-15D2-DB43-88CF-D440AA969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FB6E660-B813-2A43-BAAB-9EB77E6FF1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F41EA75-B17E-8640-ABB3-7AFD973B9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9905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Predominance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218C-820F-1E4D-B6EC-523562124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66" y="1122385"/>
            <a:ext cx="9886716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15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285549C-7BD9-D145-86F8-57FB47BC494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D3837939-445B-4F43-9E58-79E448740E27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F67BDB2-9BBB-274E-9B2E-0FF600EFFA7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CEA8642C-2014-5D47-B355-27297024A84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AFD46C2-95E1-C041-9DA0-A66894BBC87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B8CBD7A0-20A1-BF4E-96B9-07D7187D9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73F9789-071E-3844-9E76-CDFF3F65760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710C524-A39C-C74F-B945-539809EA321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93B50F56-B704-5D48-AA9D-B8F97D1D157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AD6FDA49-8D0E-AC48-9413-86B4216759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86E0634C-FFB9-2544-81C6-46476CF973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E42AAD69-8B8D-8F44-AB27-1FB5FC31A68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6AC03F7C-CD20-854D-ACA4-1302EDEAF28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2C71DBFE-260A-9844-8E30-C98C02DA5D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32480F4-F885-9C48-B4FE-9DBEEA77E60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74359877-98FC-184A-9CB6-C4FEEB031DD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1F37919-67E7-9745-8473-AFC57E8C9B9B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7246038-F252-244D-85E5-F6E81DB99B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5C6E6E7E-936F-9848-861A-DF8719D427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415037B4-7C77-D747-B3BC-CF7C89370558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A67F7671-5FE6-1E44-BD86-D8A7CD3D9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E80599F-F413-2B4D-9F7A-62C292C9F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861C5B04-CEC0-3747-ABC5-B0815252F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7E0AE6-5224-9B4B-AE82-9692C9F1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7175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42E3-1154-7447-8473-F41CB8F7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21" y="1214652"/>
            <a:ext cx="11481508" cy="5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259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9745D31-BB62-C244-8055-87062078CE7D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E67F8B58-4602-AC4E-B419-B6BCF5ADFE3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3ECE1B-6A30-2A4A-8011-97A518A7862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ED6EA217-DB43-3D4A-8F60-4A92C71ADCB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3391261-BDBC-E041-953E-FB6D8EE0767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4FC3DA64-047E-594E-85B6-F2F74DEAC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1372E19-930A-8A4A-85FB-BD084C9B3298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59A8B4B6-BE12-3844-B2A5-5FC3516460FE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7CD392C4-0DB7-8348-8C95-9D03D813BDE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BA769CBE-DB7E-6041-96A3-F045092253F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B855D312-EAB3-394B-B0A0-54C4D280DB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691E509E-156D-EA4C-9681-C6F6F29B50C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E1F2D29-6E46-FB48-A494-B7F18F61339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51BF0A17-BD96-D949-9116-D062C5220A0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191D16BB-9138-2744-AD36-07FE2F9B3A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78B4DAF1-4763-954E-9B8D-C3383E692AB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3E487B1-1A12-414F-84C6-A51231D2227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6AAEA82-9836-714E-95F4-482F257C9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46ADF83-55F2-804A-8FC4-45275860A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17DC5AEF-9BD2-7E47-8EAB-ECB65477F70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A81B6214-89D8-0045-9990-09F0AA8D5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CD809F0D-2B24-004C-9E38-A94CABA11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2193F5E1-7829-FB47-862D-4955323004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8AB5EAA-88E9-FD45-887B-2E7FCDB11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63930-A538-1E42-B02F-9373103D4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0" y="1138797"/>
            <a:ext cx="10757262" cy="487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20B25-886F-1347-9EE3-14960A407718}"/>
              </a:ext>
            </a:extLst>
          </p:cNvPr>
          <p:cNvSpPr txBox="1"/>
          <p:nvPr/>
        </p:nvSpPr>
        <p:spPr>
          <a:xfrm>
            <a:off x="2416415" y="6164427"/>
            <a:ext cx="7535832" cy="336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>
                <a:ea typeface="+mn-ea"/>
                <a:cs typeface="+mn-cs"/>
                <a:hlinkClick r:id="rId8"/>
              </a:rPr>
              <a:t>ArcGIS blog: How and why to size symbols by scale in web maps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77985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13376F-8F27-E14D-93BA-81B3C567B949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2FF07217-FBFD-494C-9662-1053C63AEF9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88A1ED-F9CC-124A-BD81-D523520438D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C351B10E-E9D8-4A44-B82B-43B44CEE379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F537EA-9E78-8143-B142-6DCB08C4C2B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259BB889-5F7A-9047-86C5-8B7BE6366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F5E126F-DEB4-6645-8863-1C3D595815D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3958CEC0-C107-FD45-8017-B03EC7D725B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E0E5910F-3914-594B-815A-92D7E8B98E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C46B370-DC56-C74D-86FF-38C6A2A513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FA791D4C-446E-E54B-BB85-A439E45E1F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2143B912-9CB2-5A48-9D64-7DC4CB57447B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43CFD504-46D8-FC4A-AF34-6B6296D4BC1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CAFBAC24-BA21-FB40-89F3-86758A6B36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78E9A67-C30F-C642-B73A-C9BCFEE4BCC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700ED5EA-B0AF-D240-9A50-266A24F48A6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A9FAC2D-EB03-6341-87CC-B684FF9F69E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03A321-3EC1-4F40-9777-0E5003411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B508B8F5-224D-064C-AC96-5C1979CDB3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66D2EE30-8F8E-004E-9A1A-139C40E756E9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F2E15B3B-D334-F041-8660-56C5AAC6EE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2980AECA-44FA-1C40-AF54-1999BDB337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C3B081F-20A3-C441-B35E-55AEF0BAD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0DA2ED-8051-D343-A02E-78C1308BD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Smart Mapping Sliders</a:t>
            </a:r>
          </a:p>
        </p:txBody>
      </p:sp>
      <p:pic>
        <p:nvPicPr>
          <p:cNvPr id="3" name="Picture 2" descr="An aerial view of a city&#10;&#10;Description automatically generated">
            <a:extLst>
              <a:ext uri="{FF2B5EF4-FFF2-40B4-BE49-F238E27FC236}">
                <a16:creationId xmlns:a16="http://schemas.microsoft.com/office/drawing/2014/main" id="{CEDD21CD-5FE8-874B-9BE1-8A98DF62C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79" y="1197402"/>
            <a:ext cx="4974482" cy="54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1539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01A04AC-677A-8A47-BDC7-7A108A4F2401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69117218-C45C-B044-8967-1752F0B10AD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FD698E4-80FB-DF4A-A1A2-D633E6962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FC8F54-5B63-0C40-A13B-BA0125992B24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565F1E6-2991-4B45-A9F6-0861BFFD4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88895C-9C3A-144B-B165-1FD3BF5AC7A1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21E5664-6395-0F4B-834F-4F215CFE563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8524D36C-544C-A640-BF25-F0A27A46F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83A97ED2-A59F-A34D-AE09-C693244092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3EE91261-313F-2E41-AFDB-E6C47EE33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A1A4A2-9EE9-924F-9027-4794A6C4E834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11E6C12-C554-9F4B-BA03-115F3D55303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80D1FA1-FF7D-5D40-844A-334612B7A8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C5AC765D-C836-DF46-B9D1-A0C64641B8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3880D176-FBC1-5441-8141-7B1A088BFF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EF10989B-B390-A64D-B46A-230F0478B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6A00E65-EF56-AB4C-85AF-8496B4B80A25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0FFD2E20-42FA-A643-BF6E-C586DED719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77C4B130-81B0-C74C-8EA2-E66E94C1C6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DAD5B452-FF45-DC44-80E6-E17B05DF9EB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23B19E46-51F0-CA48-8E38-8232434B41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660E7136-D7BF-EA46-A10E-4223653634EA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2038E9A0-40B5-2B4F-A977-4D2E546D4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D8C98C92-EE01-954D-98D9-7AD849AD72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FA1CBBD1-D3FB-C44F-A984-6204AC2524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EB8A5F9F-EA09-664B-BB38-B5EBD254FF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02951BDE-BF63-4441-A5CE-E5C6F1C79E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9AFD3FB6-20C0-D243-BCBB-00738E4824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EAF1B6C-938F-8E4D-A61D-701DA6F56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01FC76C6-3C21-214B-9E0B-8AC01F877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5C71E57-3FA3-644B-8582-F9C71F61F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44189071-1AAD-584D-88C4-0DB09C2C9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9EEADF5D-C09A-DA41-BE9C-384529F1B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2906DE1-ECE0-384D-9CE0-57F59F836F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801" y="1757363"/>
            <a:ext cx="5972209" cy="33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520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1B422A7-0419-1245-9F99-2311CE0323C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795C3886-6BE2-7A48-B184-F0ACB3B3197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5846FB4-6816-8B4C-8DE9-9C76E9E56DF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0739EEB1-BE12-DA44-928F-5A3551F39DA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3C161A93-3C88-F843-A035-2AA1608FAAF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8504C03B-CC7A-AF47-87FD-A600C64126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8E9B0B8-9092-C34C-BB17-78EAD4E73AE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7C65D79C-DDB4-994E-B2FA-F97521F8CAAF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831A925-11EF-484E-AF60-D5429215652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2E80B331-E8DF-6343-9D6E-4D5D251718A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3E6C39EE-68BB-6047-BF45-DF733936552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CC1A1732-C45D-5643-BD0C-03CBDFC86AA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25FEF86E-2740-D743-9445-487054DA02B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D88D5363-2BDD-B34E-96CD-4DAFE01A3C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0FEE5B71-F507-B046-876C-B4A2548AA84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6163C02E-87F8-AF49-8FD3-ADE858D8951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50D09A46-29DC-7340-8901-63AA7FFBABA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B899DD06-D611-B84A-9101-054356AA46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33A2F33-CDAA-FE42-A94A-4F9C130D3C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FC2ACF4-084F-C347-B8EE-973A041B05BE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683EF947-FDD5-9A4B-A9B5-C0E77B006E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A04D39D-3B5D-1B45-A804-041B8EE4F1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F901FF2-AC72-DC40-B364-30CBB7B9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904199-DB19-FD47-B7FF-C89B6C9E8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Should I always use Smart Mapping? No!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1585732" y="1678329"/>
            <a:ext cx="8773610" cy="40048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solidFill>
                  <a:srgbClr val="FCEAD6"/>
                </a:solidFill>
              </a:rPr>
              <a:t>When to use the Smart Mapping APIs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Data exploration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Renderer authoring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Represent unknown statistical data </a:t>
            </a:r>
            <a:r>
              <a:rPr lang="en-US" sz="2000" dirty="0"/>
              <a:t>that updates frequently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Statistic queries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r>
              <a:rPr lang="en-US" sz="2800" dirty="0">
                <a:solidFill>
                  <a:srgbClr val="FCEAD6"/>
                </a:solidFill>
              </a:rPr>
              <a:t>When </a:t>
            </a:r>
            <a:r>
              <a:rPr lang="en-US" sz="2800" u="sng" dirty="0">
                <a:solidFill>
                  <a:srgbClr val="FCEAD6"/>
                </a:solidFill>
              </a:rPr>
              <a:t>not</a:t>
            </a:r>
            <a:r>
              <a:rPr lang="en-US" sz="2800" dirty="0">
                <a:solidFill>
                  <a:srgbClr val="FCEAD6"/>
                </a:solidFill>
              </a:rPr>
              <a:t> to use the Smart Mapping APIs</a:t>
            </a:r>
          </a:p>
          <a:p>
            <a:pPr algn="l" eaLnBrk="0" hangingPunct="0"/>
            <a:endParaRPr lang="en-US" sz="1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know your data well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use standardized colors or determined by organization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can author your style in ArcGIS Online or ArcGIS Enterprise portal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Just because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73387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A195-F10E-614F-AD41-A04D2BD6E3A0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2" name="gradient background1">
              <a:extLst>
                <a:ext uri="{FF2B5EF4-FFF2-40B4-BE49-F238E27FC236}">
                  <a16:creationId xmlns:a16="http://schemas.microsoft.com/office/drawing/2014/main" id="{76D24219-7D78-DD48-81BD-26E7611D63A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D87306F-4B82-FC45-9182-1B73FEAC5DF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57EA497-BA61-6F41-A7C6-9356E7C06F7F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AD9F6833-594A-3C42-BE8E-57E0FA568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E1999581-B77F-3D4E-B1D0-04E333BBD0F3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7722DA7A-B6B1-1A40-9B56-4C372D42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323CEA99-2B2B-9A46-941C-73537B59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0210F8CA-8824-6442-8966-612F407263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C4EB5EBD-6AD9-1A47-8DCA-1BB0BE4268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CA2CF6F-C697-0545-882F-EC8DD2B84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76ED6FD-1398-B547-B790-AD58EB692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B275313-F373-B94F-9DEB-9C5FFC8F5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961" y="2813446"/>
            <a:ext cx="6502078" cy="615553"/>
          </a:xfrm>
        </p:spPr>
        <p:txBody>
          <a:bodyPr/>
          <a:lstStyle/>
          <a:p>
            <a:r>
              <a:rPr lang="en-US" sz="4000" b="0" dirty="0"/>
              <a:t>One visualization cannot tell the whole 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0600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06734E9-0C5D-074A-82BF-7091DBC784BA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E9C4B597-A0A9-764B-99C2-1DDDCA3CFFF0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2C0B8E-3F02-2949-8197-99A36A5BB36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987F6B64-F34F-E84A-9690-998AB02B63FB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BB2CAE3-74F2-C44D-A99E-6C7BC105A49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32AF7F5C-2366-D341-B469-2175D0E4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517FB1E-8D70-FC4E-8108-8121A095F60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A68AC30-B40B-1F4A-AC34-10ADB7754FF6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30B5E717-8B14-334E-A49A-4FC0337700E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049FCBE9-C9B1-CE4F-9A37-609CA4DE17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8115872D-8855-284C-B986-46D3D99687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089677EB-F35A-0745-8CB3-969648C3384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4F2FA497-D9C2-9A45-B366-6729B41A65D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592E24A1-517B-A048-930A-AFCD45675C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A9874587-BB95-C349-B600-C81899EF545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5CE2913-EF10-3F4A-870C-9AF817F7A32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BA54702-6E32-484A-8249-22E519D66EE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6942654B-6FC1-0A4C-AC8C-6EAB954DD1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3A7D229E-E2C7-714C-87E1-72423A0A31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A92F366-898D-334C-A749-001A3CCEC5D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43FF83DC-C218-D549-BF56-6AA6CBEF91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A93D98C-8D82-0E4B-9E5E-A3E60DC03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A9E12BF-E2C3-F34D-B723-A7A00CBCD1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EEDEC4-3439-8643-82E5-F80B74566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20313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OK. I shouldn’t use the Smart Mapping APIs... but I still need help with my cartography. What should I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492609" y="2457433"/>
            <a:ext cx="10711545" cy="36887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1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author your style in ArcGIS Online or ArcGIS Enterprise portal and take advantage of everything Smart Mapping has to offer.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Read the </a:t>
            </a:r>
            <a:r>
              <a:rPr lang="en-US" sz="2400" dirty="0">
                <a:hlinkClick r:id="rId7"/>
              </a:rPr>
              <a:t>Data Visualization</a:t>
            </a:r>
            <a:r>
              <a:rPr lang="en-US" sz="2400" dirty="0"/>
              <a:t> guide pages!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8"/>
              </a:rPr>
              <a:t>Esri</a:t>
            </a:r>
            <a:r>
              <a:rPr lang="en-US" sz="2400" dirty="0">
                <a:hlinkClick r:id="rId8"/>
              </a:rPr>
              <a:t> color ramps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9"/>
              </a:rPr>
              <a:t>Data visualization best practices</a:t>
            </a:r>
            <a:endParaRPr lang="en-US" sz="2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13D47-6045-7846-8528-AF7BAB92DC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7297" y="3897614"/>
            <a:ext cx="54864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86930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9CB0DEB-DF8A-2440-9578-6E27B42428B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4985CF2E-85D9-FA45-8109-0D91FC8B2FCC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F57A5E-4727-CF4F-AE0F-A945B1176EC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9823F736-75D4-404F-B94E-AE75953A079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7AF6684-4930-B141-BC14-E2E45DAAE6D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B31327BC-84BE-324C-A073-593BEB0BDA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D17C13F-1D8B-9449-814C-652AE384A7F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CB91E14-054C-BF4B-8225-08BDBEEC5C4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2BEB117B-0001-2D44-B628-90C2A44C9D9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EBF7D0DB-191B-0D48-AE87-F7FB3FBD41F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14B47120-1E2E-B045-BCC7-9F6237499E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D8B2D6CD-2A0A-1546-BE41-EA8A1944C9FB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E62F1262-278F-FE45-8C25-392794DEDC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7FAFBA32-F541-134B-ACE5-CB21FBC03A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1F2EF36A-FD7A-854D-9AE7-989F9F86ABE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3EF95030-26F5-E941-8ECF-DAADFFAB0E8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C7083C3A-FA36-8945-8673-96BC55065024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0FBF8331-0C82-3A46-8D35-277961577E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82EE8EC-8ADB-254B-877E-DB8992B2C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046C60-9EC2-2D4E-A762-981E4F52259B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9B8F4CC2-8AF7-A14D-AC38-C4498B041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BED4B856-02F9-CB48-BC29-174B93098B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5CB8222C-A06C-8945-9806-2CC4494D1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D60D3E-52FA-CE4C-83CF-C46319619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C7272-2D10-D243-B96A-F960A7387F78}"/>
              </a:ext>
            </a:extLst>
          </p:cNvPr>
          <p:cNvSpPr txBox="1"/>
          <p:nvPr/>
        </p:nvSpPr>
        <p:spPr>
          <a:xfrm>
            <a:off x="822734" y="4437692"/>
            <a:ext cx="4431866" cy="52933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7"/>
              </a:rPr>
              <a:t>FeatureReductionCluster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4" name="Picture 3" descr="A picture containing woman, light, holding, girl&#10;&#10;Description automatically generated">
            <a:extLst>
              <a:ext uri="{FF2B5EF4-FFF2-40B4-BE49-F238E27FC236}">
                <a16:creationId xmlns:a16="http://schemas.microsoft.com/office/drawing/2014/main" id="{E09770FE-3AC8-6D40-8BB0-9CE93ADEA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5934" y="699526"/>
            <a:ext cx="6108700" cy="554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D1CEB-9ABA-434B-8BD6-F652FEE447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00" y="1910978"/>
            <a:ext cx="4897545" cy="1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95752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57E72D3-1A4D-5442-857E-0DC971D2D02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7E13113C-51B8-F24B-AE5E-198716E8B511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AC8C718-3675-D24E-846C-D63E672A8E7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6150822B-A37E-5D4E-834C-E387942735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1D8536-A195-584F-80EF-D18418CF994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2C9B361-261A-B542-9B85-D9BA1B4B6B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2B723CA-8E5E-5548-A543-4287E4DB4AD3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9E67FD8-BAC6-4C49-A8D3-5DE2CEEBD6F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F330F446-0745-A24E-B8A0-E459B34D3CF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6" name="Freeform 75">
                      <a:extLst>
                        <a:ext uri="{FF2B5EF4-FFF2-40B4-BE49-F238E27FC236}">
                          <a16:creationId xmlns:a16="http://schemas.microsoft.com/office/drawing/2014/main" id="{3141BF5A-D3CD-C74B-B30C-7EA7102135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A534549-93A7-FC43-B795-73E2ACBF02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5820B2B5-68C8-5B46-8CBA-3CB716219E2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C9EC3FDE-E87D-0F4A-A993-CEC9FAB9200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37AFBF29-2713-5847-9D15-2FB88090F7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E00B64D-A16B-F44C-8C49-951FD330C6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B110BAB1-2722-7F43-BA9C-D5C1B603B9A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14EB2E3-30B7-DE49-842D-76A64AADBC30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705BCE2E-E0F5-1046-9979-85F1494585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8AFBADD4-D040-104D-A0E6-45DA89FF64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E9ABF021-A810-334D-B1A8-D7D9CE152396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EEA2AD1-FE3C-B04A-B158-3DB9E684D7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D836B460-D451-4E4E-8644-A26302D198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1A40E4FE-8647-1541-A2C5-8B5A0CC1E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2B4646-A254-A043-8751-D434039DA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914399" y="349178"/>
            <a:ext cx="1036320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Faster visual updates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3493836" y="970601"/>
            <a:ext cx="5708567" cy="33855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b="0" dirty="0"/>
              <a:t>WebGL 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43C66-F38F-0949-BF07-A2FF74CBC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989" y="1483284"/>
            <a:ext cx="9628310" cy="4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7993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FF8486-CD90-5C4C-9E3F-FBEFC2897FD2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E7E7CE8E-B31B-1C47-BC13-31E8523B4005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8B6942F-C364-3945-8C91-7A04D90C7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84A203-C05D-BD4B-877D-A6F3EF2A3FD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44E80B5-0105-E94D-B696-D90CF1C9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1CA3B43-D6C3-9E40-824C-520CD6BF227B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7186D2E-13B2-EB45-8ECA-5841C20F704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801D481-5BD8-D04A-B639-A6794DEA6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ECAB9FA8-E8A9-6943-AD45-D66FC488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5B953A5-00D4-254E-98AB-ADE25E39A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E083B12-EA21-D840-A6A5-2BCC7D9C95B2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BE722204-E5BB-5E44-B314-DA34C164FFF3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33B05DA-8E9C-1D40-B1A7-D412B94C4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A82FB5AE-B2E5-9645-A0EA-0B751462DE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08B2EA84-B463-8E48-994F-F97E22DEBC8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C3A16596-CEEF-5745-884E-8AB7C7C11B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0CDF17FC-B603-1C4F-9C12-D53547B6E002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505A2F4E-A95B-F347-9162-4649038F3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976A25B6-06A3-804D-A05E-E505C7F49A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C0065BF9-9654-F34F-B32C-A358FFC248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3FF47CA2-00FF-A748-84A9-9D1E37F12B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276AEF8-0A29-474D-B343-86579D66D4E0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308EEB13-52A7-4948-BAC7-373A6F9BC5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572883FE-9419-BC40-9659-E42368FB35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67EE6E90-1C0A-F14F-9CAF-3D7D17DE60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2D40D670-5088-284D-9E66-26C33CF06F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69833BE7-B8C5-8243-824C-08F0239E19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A5F1A6D-866B-9843-AF7E-C130EABB9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C8A93A2B-D0EF-FF4D-AAFE-06AA810F3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2CAD7146-3B1D-B545-B472-3E65C7D58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D03AEA6-C2D0-8F42-9B4B-F85ABD757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9495F74-695E-754B-ACBA-024DCB0C0E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6615BB80-AA04-7248-8188-1A7FCD43F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2424169"/>
            <a:ext cx="4527741" cy="1754326"/>
          </a:xfrm>
        </p:spPr>
        <p:txBody>
          <a:bodyPr/>
          <a:lstStyle/>
          <a:p>
            <a:r>
              <a:rPr lang="en-US" dirty="0"/>
              <a:t>Web Styles, CIM, client-side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CBF4A-4A5E-FD44-9E5C-6392F428E4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0917" y="1745047"/>
            <a:ext cx="6117832" cy="3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24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3DD5C19-E4CF-9044-B589-43ED691770B4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83693889-AFEF-7C48-9188-4214757D67BB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065C19-DB76-C846-8BFC-0EA77609555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F0267D6A-2764-AE49-A0AE-6BE8CDBB641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696E5E3-476A-5049-B7F4-43AE8DEEE87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5311809-DF36-794B-ADAD-650D08F85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7ACD1BA-A16B-364A-BEDB-A5F5A903033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3663F1-1CE9-9F49-9C76-F1C59C8E4823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56FD5D26-0559-3E47-B639-71F3A062C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375D68C9-5F14-D640-A476-23D89ABF9FE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BAE47AF6-43FE-3A49-B1DD-66DAA0D28B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36B1216-2DBA-BE45-824D-F4F226847F6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7F1DBB08-5CBE-3645-BDDE-F93F8957E89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31906165-8A1B-5949-98D9-997C8C61A13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60B5DC8E-D80D-8B45-8C0D-F34F2F0041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963E147A-7723-084A-8666-40B6F8AD079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DB45AA5-B307-AA40-A36F-E73CFCD681A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74A02-A0D8-8E4E-9E8F-4D41F8AFB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B9E81B3E-3B51-9741-95DF-A7FFFD1919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28C5E678-9320-B347-A666-4013D6F93BF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6CCA4C6-6DB3-D240-9475-6A88CFFD12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1716AFA2-E590-6849-A3FE-4E314B06E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B5CB12B3-143E-D44E-99CD-04830CA33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514242F-4232-4D46-A0DE-C1783E6B7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9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" action="ppaction://noaction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10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2385708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37740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CCDB1A-06B1-D643-A907-9C2F40AF7F68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5FB053A0-F28B-504C-95B3-4DFFE3C9C75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5CF663-2627-EB46-87F7-CE41DAC88AB9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69A2DA9-ADA0-FD41-91D0-69BAF88EAA0B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131A080-0D67-C346-B197-A8A7E4FB7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E57DC31-F9F9-E04D-966A-A91E7D66DD4F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CE215ECE-F556-A744-80C6-7C9A2FC376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195A4F6E-CCE0-614C-B2A0-FC0DBCDC5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4887CC1-AB3C-3342-A29C-060F2D3C7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BD38171-A210-CA46-9A60-00138778C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A4523B-43CE-9B42-AAEC-0D5B01158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951B966-7576-7841-8465-72FBFF4E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878BB1-C1C9-ED45-ACAB-534F68037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071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Renderers, symbols, etc.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1349436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16E9532-B3EE-EC4A-B168-C332E4545A9F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2DCDE16B-FB6A-954C-A8DA-2908850D56BD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8677EEA-75C3-E344-8155-FCF26D623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950D99F-66A0-5341-A780-CA1C4131285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17DFB8E-5AEF-F84A-99A8-0AB4F99F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5325F07-9F8A-A148-8089-A36426DADAF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9AA8609-E84C-A942-8D10-B232B774AE8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878E8C4-0247-9C4C-8C5B-D5EEE890CA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0F4FA298-2EAA-2946-A7AB-3B6C9BBD0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>
                    <a:extLst>
                      <a:ext uri="{FF2B5EF4-FFF2-40B4-BE49-F238E27FC236}">
                        <a16:creationId xmlns:a16="http://schemas.microsoft.com/office/drawing/2014/main" id="{E3037D0C-2D60-974E-BB84-400DB03AE4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BC081ED-5129-FD42-9382-5BBC0C808D7A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E37D2C0D-0ED0-944D-9326-6F9EA166B989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C55A59BA-2597-524D-807C-7ABB23B36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2A258E6E-E5BE-574B-BCA4-DAE37F130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1" name="Picture 100">
                        <a:extLst>
                          <a:ext uri="{FF2B5EF4-FFF2-40B4-BE49-F238E27FC236}">
                            <a16:creationId xmlns:a16="http://schemas.microsoft.com/office/drawing/2014/main" id="{BA05E55A-83C7-814A-A6AE-9B7AE0B9F05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9" name="Picture 98">
                      <a:extLst>
                        <a:ext uri="{FF2B5EF4-FFF2-40B4-BE49-F238E27FC236}">
                          <a16:creationId xmlns:a16="http://schemas.microsoft.com/office/drawing/2014/main" id="{2FB1B521-6F85-F343-8053-C0AFFDCE3A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EFD7EFF5-F3EB-C248-95E2-AC47931AFC29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D70A989F-EB28-8C4B-B4AE-E099EF6758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96" name="Picture 95">
                        <a:extLst>
                          <a:ext uri="{FF2B5EF4-FFF2-40B4-BE49-F238E27FC236}">
                            <a16:creationId xmlns:a16="http://schemas.microsoft.com/office/drawing/2014/main" id="{F07767EF-6364-584B-B7A5-AC6167BD93A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7" name="Picture 96">
                        <a:extLst>
                          <a:ext uri="{FF2B5EF4-FFF2-40B4-BE49-F238E27FC236}">
                            <a16:creationId xmlns:a16="http://schemas.microsoft.com/office/drawing/2014/main" id="{C69411C4-458A-314C-BDB4-C34E3E4ECA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8494C468-D39D-3B43-9D48-5D43B5FEB3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9F7F83D4-B7F6-B247-BBCF-22DF85AE0E94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848BEE7E-8F7D-BA43-A989-A6D8084289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92" name="Picture 91">
                        <a:extLst>
                          <a:ext uri="{FF2B5EF4-FFF2-40B4-BE49-F238E27FC236}">
                            <a16:creationId xmlns:a16="http://schemas.microsoft.com/office/drawing/2014/main" id="{A476C7AC-FB35-4243-B621-EF21F88AA0A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3" name="Picture 92">
                        <a:extLst>
                          <a:ext uri="{FF2B5EF4-FFF2-40B4-BE49-F238E27FC236}">
                            <a16:creationId xmlns:a16="http://schemas.microsoft.com/office/drawing/2014/main" id="{7B243CC4-0F15-7647-A00B-93E30F13343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1" name="Picture 90">
                      <a:extLst>
                        <a:ext uri="{FF2B5EF4-FFF2-40B4-BE49-F238E27FC236}">
                          <a16:creationId xmlns:a16="http://schemas.microsoft.com/office/drawing/2014/main" id="{21802F99-4EEB-4447-87FE-51360DB72F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CB2FCE8-B2EB-B843-85CD-8BDABAB2B9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1D683D63-4E66-9D45-8B5F-2B0F2D1831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18C1295-5B2C-0745-961B-52258D5C12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797FF9E9-CA0E-734E-8B35-7A0073F7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5606BF2C-D568-184C-A2B7-CA7E353F5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99347EF6-9359-0840-B659-66A5E670E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CE1B196C-7B56-6547-BAF5-82B0583A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E167659-083A-9F4D-BE35-7AAA7E3B2D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009" y="1829350"/>
            <a:ext cx="4916391" cy="3406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5C64CA-A9DD-AE46-B211-835E59A4A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0750" y="1818682"/>
            <a:ext cx="4906647" cy="3419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B3F560-3A61-A346-9FF5-1235B4C5D5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5585" y="1791868"/>
            <a:ext cx="4937209" cy="3430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1A7F7-763B-0948-AFEE-6231B95F6C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0138" y="1748727"/>
            <a:ext cx="5687225" cy="3499830"/>
          </a:xfrm>
          <a:prstGeom prst="rect">
            <a:avLst/>
          </a:prstGeom>
        </p:spPr>
      </p:pic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9C7D53-8114-8F46-94CC-ADC197B7EA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1925" y="1534957"/>
            <a:ext cx="5723652" cy="38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29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91CEF10-F3BB-1B40-B740-26BED5BAD229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29A9CC92-5ACE-514E-A197-83742F4DF01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01BBF6-1482-B041-A11E-46FC7FC2ABEA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2327808-231C-DF4D-B4FA-63F34DCADD10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072F8B7-DA5D-EB43-9C5D-239AF3313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D7167DA-E2D5-F342-A149-BBBE6A62E351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224AA54-E5AA-E648-9544-FD99D2976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91F48DB4-28F8-2B4A-95DB-38D6941B2A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B60CD388-354B-CC4A-B2BC-6B17AE6EF2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45F26F1B-51E5-F44C-8BB0-6CD4AD87B8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53406FA-C714-5440-A249-2B4D3E94F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B41F4C4-91AB-3748-87D9-DB2FD6D93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006F627-1A9B-574B-9720-E883786FB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221867787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E133F925-BB75-3C42-BDE2-469F0AFECE7B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49" name="shading (lower right)">
              <a:extLst>
                <a:ext uri="{FF2B5EF4-FFF2-40B4-BE49-F238E27FC236}">
                  <a16:creationId xmlns:a16="http://schemas.microsoft.com/office/drawing/2014/main" id="{FE1A05FD-C972-224F-AE8B-3B524349797A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68E4203-40C7-F84E-812E-4E7FEC513D0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80" name="Group 79" hidden="1">
                <a:extLst>
                  <a:ext uri="{FF2B5EF4-FFF2-40B4-BE49-F238E27FC236}">
                    <a16:creationId xmlns:a16="http://schemas.microsoft.com/office/drawing/2014/main" id="{AE864CC1-BC9E-0144-B6EB-1D8541B6FE1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4354E78-0EA1-2049-AC19-483A54A89E8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B874FF1E-F205-694A-8CB7-EEBECB8FA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F953BFA-014A-2C44-B657-4ABF57668486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6F056F5C-E9F4-FA46-830D-15D2D2FC8A2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57D290B1-DC70-5245-887D-6A959CB7C30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95" name="Freeform 94">
                      <a:extLst>
                        <a:ext uri="{FF2B5EF4-FFF2-40B4-BE49-F238E27FC236}">
                          <a16:creationId xmlns:a16="http://schemas.microsoft.com/office/drawing/2014/main" id="{6750DB11-C218-7F43-98E4-AF2BAC3365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3C79D1A1-7C2C-D14F-A2E1-2252CA8604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A79FEB40-AEEF-934D-BF7D-D96E0B743B9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F69081FD-2713-D04B-9060-7742A141B99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92" name="Freeform 91">
                      <a:extLst>
                        <a:ext uri="{FF2B5EF4-FFF2-40B4-BE49-F238E27FC236}">
                          <a16:creationId xmlns:a16="http://schemas.microsoft.com/office/drawing/2014/main" id="{5EAA2735-4324-7D44-95D5-79E8151BC9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6A3323A2-97EC-9040-B401-4601184B03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FFE3CAA4-6159-4246-88E2-5882E7ADCB5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4971644A-901D-904B-8AF6-88FF46E5811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2CD81E27-2D28-2E48-A50F-47172DD2AE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9EED8B2D-B2A2-E642-996C-9DE7047151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882E9830-AF68-884A-A637-585C1B4FD5D5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22BFCABB-707B-6D49-BC0F-476DDE64BA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9F36464B-F082-FB47-8203-FD402EB65E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03B0AD87-57C2-CD47-8752-D59DD01CA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8EDE281-898C-784D-A508-D8B32832F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31727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35822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CEAD6"/>
                </a:solidFill>
              </a:rPr>
              <a:t>based on geometry type</a:t>
            </a:r>
            <a:endParaRPr lang="en-US" sz="2800" b="0" dirty="0">
              <a:solidFill>
                <a:srgbClr val="FCEAD6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392490" y="456123"/>
            <a:ext cx="3422212" cy="5734433"/>
          </a:xfrm>
          <a:prstGeom prst="rect">
            <a:avLst/>
          </a:prstGeom>
          <a:noFill/>
        </p:spPr>
        <p:txBody>
          <a:bodyPr vert="horz" lIns="0" tIns="0" rIns="0" bIns="0" numCol="1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 err="1"/>
              <a:t>SimpleFillSymbol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WebStyleSymbol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CIMSymbol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SimpleLineSymbol</a:t>
            </a:r>
            <a:endParaRPr lang="en-US" sz="24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84" y="5344593"/>
            <a:ext cx="1695559" cy="1270932"/>
          </a:xfrm>
          <a:prstGeom prst="rect">
            <a:avLst/>
          </a:prstGeom>
          <a:ln w="76200">
            <a:solidFill>
              <a:srgbClr val="91D900"/>
            </a:solidFill>
          </a:ln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51" y="2184217"/>
            <a:ext cx="1685906" cy="1205710"/>
          </a:xfrm>
          <a:prstGeom prst="rect">
            <a:avLst/>
          </a:prstGeom>
          <a:ln w="76200">
            <a:solidFill>
              <a:srgbClr val="DC4B00"/>
            </a:solidFill>
          </a:ln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160896" y="4128277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797077" y="5870022"/>
            <a:ext cx="1310321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846497" y="2503664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55" y="3773807"/>
            <a:ext cx="1685906" cy="1210079"/>
          </a:xfrm>
          <a:prstGeom prst="rect">
            <a:avLst/>
          </a:prstGeom>
          <a:ln w="76200">
            <a:solidFill>
              <a:srgbClr val="DADC00"/>
            </a:solidFill>
          </a:ln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562C17ED-A874-9B41-9C90-CD834B2AF035}"/>
              </a:ext>
            </a:extLst>
          </p:cNvPr>
          <p:cNvSpPr/>
          <p:nvPr/>
        </p:nvSpPr>
        <p:spPr bwMode="auto">
          <a:xfrm>
            <a:off x="7776080" y="317279"/>
            <a:ext cx="840475" cy="5356864"/>
          </a:xfrm>
          <a:prstGeom prst="leftBracket">
            <a:avLst/>
          </a:prstGeom>
          <a:ln w="76200">
            <a:solidFill>
              <a:srgbClr val="DC4B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Bracket 103">
            <a:extLst>
              <a:ext uri="{FF2B5EF4-FFF2-40B4-BE49-F238E27FC236}">
                <a16:creationId xmlns:a16="http://schemas.microsoft.com/office/drawing/2014/main" id="{4344C6FE-C49D-8548-AC53-AC53C1AD257D}"/>
              </a:ext>
            </a:extLst>
          </p:cNvPr>
          <p:cNvSpPr/>
          <p:nvPr/>
        </p:nvSpPr>
        <p:spPr bwMode="auto">
          <a:xfrm>
            <a:off x="8198061" y="2312276"/>
            <a:ext cx="418494" cy="3361867"/>
          </a:xfrm>
          <a:prstGeom prst="leftBracket">
            <a:avLst/>
          </a:prstGeom>
          <a:ln w="76200">
            <a:solidFill>
              <a:srgbClr val="DADC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Bracket 104">
            <a:extLst>
              <a:ext uri="{FF2B5EF4-FFF2-40B4-BE49-F238E27FC236}">
                <a16:creationId xmlns:a16="http://schemas.microsoft.com/office/drawing/2014/main" id="{C70E9BEE-957F-1C4F-B4F1-F0D84F67CF21}"/>
              </a:ext>
            </a:extLst>
          </p:cNvPr>
          <p:cNvSpPr/>
          <p:nvPr/>
        </p:nvSpPr>
        <p:spPr bwMode="auto">
          <a:xfrm>
            <a:off x="8152072" y="6134534"/>
            <a:ext cx="418494" cy="528634"/>
          </a:xfrm>
          <a:prstGeom prst="leftBracket">
            <a:avLst/>
          </a:prstGeom>
          <a:ln w="76200">
            <a:solidFill>
              <a:srgbClr val="91D9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C57E91-B80B-0745-BF5E-82AE6ABE5BB8}"/>
              </a:ext>
            </a:extLst>
          </p:cNvPr>
          <p:cNvCxnSpPr>
            <a:stCxn id="14" idx="3"/>
          </p:cNvCxnSpPr>
          <p:nvPr/>
        </p:nvCxnSpPr>
        <p:spPr bwMode="auto">
          <a:xfrm>
            <a:off x="4079057" y="2787072"/>
            <a:ext cx="3697023" cy="9916"/>
          </a:xfrm>
          <a:prstGeom prst="line">
            <a:avLst/>
          </a:prstGeom>
          <a:noFill/>
          <a:ln w="76200" cap="flat" cmpd="sng" algn="ctr">
            <a:solidFill>
              <a:srgbClr val="DC4B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17A3E-ABE0-AC49-80A7-270C33A98A47}"/>
              </a:ext>
            </a:extLst>
          </p:cNvPr>
          <p:cNvCxnSpPr>
            <a:cxnSpLocks/>
          </p:cNvCxnSpPr>
          <p:nvPr/>
        </p:nvCxnSpPr>
        <p:spPr bwMode="auto">
          <a:xfrm>
            <a:off x="4092761" y="4357540"/>
            <a:ext cx="4105300" cy="0"/>
          </a:xfrm>
          <a:prstGeom prst="line">
            <a:avLst/>
          </a:prstGeom>
          <a:noFill/>
          <a:ln w="76200" cap="flat" cmpd="sng" algn="ctr">
            <a:solidFill>
              <a:srgbClr val="DAD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96C792-E4FB-3B48-8C55-340DE4BCF9C6}"/>
              </a:ext>
            </a:extLst>
          </p:cNvPr>
          <p:cNvCxnSpPr>
            <a:cxnSpLocks/>
            <a:endCxn id="105" idx="1"/>
          </p:cNvCxnSpPr>
          <p:nvPr/>
        </p:nvCxnSpPr>
        <p:spPr bwMode="auto">
          <a:xfrm>
            <a:off x="4077943" y="6367230"/>
            <a:ext cx="4074129" cy="31621"/>
          </a:xfrm>
          <a:prstGeom prst="line">
            <a:avLst/>
          </a:prstGeom>
          <a:noFill/>
          <a:ln w="76200" cap="flat" cmpd="sng" algn="ctr">
            <a:solidFill>
              <a:srgbClr val="91D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8188885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9793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B471D3A-6A03-C945-AEB0-BF9E42DADD28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A4D72002-E690-3E4D-89DB-76D637351E9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8E794E8-71E8-E541-ABA2-51CA96AE8F1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5" name="Group 64" hidden="1">
                <a:extLst>
                  <a:ext uri="{FF2B5EF4-FFF2-40B4-BE49-F238E27FC236}">
                    <a16:creationId xmlns:a16="http://schemas.microsoft.com/office/drawing/2014/main" id="{672B1323-B023-6F4D-8B31-946369A90B1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FA5BEE34-69B6-DF41-BC59-EFDC9E83522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74774FC5-862E-6340-B352-93E7EECD1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9B48245-C15F-974F-8783-A6992B0F77C9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4C1BA6B-7EA2-324D-82EA-9597949BE0E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02CDA6DF-631B-5B4E-9B51-559871E6EA4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0" name="Freeform 79">
                      <a:extLst>
                        <a:ext uri="{FF2B5EF4-FFF2-40B4-BE49-F238E27FC236}">
                          <a16:creationId xmlns:a16="http://schemas.microsoft.com/office/drawing/2014/main" id="{9E29831D-CF9A-7040-A609-EAC4034DC1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93E24AEF-0330-F244-B85F-1B1427209B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3FD17668-1AF5-0E40-89CA-30233710D9C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54AC3CB3-D7E4-0043-A466-3DEFDFBC1FC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9872370E-A0B6-C343-BD2D-62E891DA745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F68F6251-6D92-A64C-90C9-26E52F9A61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E15562E6-C74B-F945-9D9C-FC34A4B06D9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45D0F927-9647-9549-AB48-475A81CEAF63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877168A2-44A9-E045-8E0F-F777BCCC1C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E899D1E6-6950-B34E-B6BF-B37110E08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71F73A4-A1F1-EB4E-BD0F-9E772C634908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7B9FAE7A-DF35-2A49-BF6D-A990406D7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2D40C9C7-6F33-1B4D-A9BA-B1A7F6D84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EAE1E28-1AF1-DE40-9308-017C7783A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ED7E4C7-8362-174A-86D7-B7F2ABE6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28422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Web Style Symbols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8EB9EE2-9E3E-AE4E-8D60-5DAD091D4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872" y="1668141"/>
            <a:ext cx="5993252" cy="3316910"/>
          </a:xfrm>
          <a:prstGeom prst="rect">
            <a:avLst/>
          </a:prstGeom>
        </p:spPr>
      </p:pic>
      <p:pic>
        <p:nvPicPr>
          <p:cNvPr id="14" name="Picture 13" descr="A picture containing black, sign, holding, red&#10;&#10;Description automatically generated">
            <a:extLst>
              <a:ext uri="{FF2B5EF4-FFF2-40B4-BE49-F238E27FC236}">
                <a16:creationId xmlns:a16="http://schemas.microsoft.com/office/drawing/2014/main" id="{FC030761-FB6C-B040-883B-E6776BEAC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998" y="5276655"/>
            <a:ext cx="5969000" cy="14351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B66DEBA-3900-E042-BA73-53D4952D6EF3}"/>
              </a:ext>
            </a:extLst>
          </p:cNvPr>
          <p:cNvSpPr txBox="1"/>
          <p:nvPr/>
        </p:nvSpPr>
        <p:spPr>
          <a:xfrm>
            <a:off x="653646" y="1536227"/>
            <a:ext cx="1963498" cy="5067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600" dirty="0">
                <a:ea typeface="+mn-ea"/>
                <a:cs typeface="+mn-cs"/>
                <a:hlinkClick r:id="rId9"/>
              </a:rPr>
              <a:t>2d styles</a:t>
            </a:r>
            <a:endParaRPr lang="en-US" sz="3600" dirty="0"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606216-F719-6845-A0C8-8CD8CB7E48FD}"/>
              </a:ext>
            </a:extLst>
          </p:cNvPr>
          <p:cNvSpPr txBox="1"/>
          <p:nvPr/>
        </p:nvSpPr>
        <p:spPr>
          <a:xfrm>
            <a:off x="667552" y="2414416"/>
            <a:ext cx="4514732" cy="366125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/>
              <a:t>Cartographic Information Model (CIM)</a:t>
            </a:r>
          </a:p>
          <a:p>
            <a:pPr algn="l" eaLnBrk="0" hangingPunct="0"/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/>
              <a:t>Vectors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Scalable</a:t>
            </a:r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Multi</a:t>
            </a:r>
            <a:r>
              <a:rPr lang="en-US" sz="2800" dirty="0"/>
              <a:t>-layer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Overrides</a:t>
            </a:r>
          </a:p>
        </p:txBody>
      </p:sp>
    </p:spTree>
    <p:extLst>
      <p:ext uri="{BB962C8B-B14F-4D97-AF65-F5344CB8AC3E}">
        <p14:creationId xmlns:p14="http://schemas.microsoft.com/office/powerpoint/2010/main" val="332465739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b231bd9-362e-4b4a-b934-a8e14959ce6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486</Words>
  <Application>Microsoft Macintosh PowerPoint</Application>
  <PresentationFormat>Widescreen</PresentationFormat>
  <Paragraphs>173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Lucida Grande</vt:lpstr>
      <vt:lpstr>Esri_Corporate_Template-Dark</vt:lpstr>
      <vt:lpstr>ArcGIS API for JavaScript: 2D Visualization</vt:lpstr>
      <vt:lpstr>Discover how to visualize geodata  in meaningful ways using the  ArcGIS API for JavaScript</vt:lpstr>
      <vt:lpstr>One visualization cannot tell the whole story</vt:lpstr>
      <vt:lpstr>API Overview</vt:lpstr>
      <vt:lpstr>What can we visualize?</vt:lpstr>
      <vt:lpstr>Symbols</vt:lpstr>
      <vt:lpstr>PowerPoint Presentation</vt:lpstr>
      <vt:lpstr>PowerPoint Presentation</vt:lpstr>
      <vt:lpstr>PowerPoint Presentation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Smart Mapping</vt:lpstr>
      <vt:lpstr>Smart Mapping</vt:lpstr>
      <vt:lpstr>Smart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Web Styles, CIM, client-side processing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2020-03-11T20:22:46Z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